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6320D68F-825D-4A65-AA0A-3039BA6736F4}">
  <a:tblStyle styleId="{6320D68F-825D-4A65-AA0A-3039BA6736F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3" d="100"/>
          <a:sy n="153" d="100"/>
        </p:scale>
        <p:origin x="-40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Google Shape;3;n"/>
          <p:cNvSpPr>
            <a:spLocks noGrp="1" noRo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0000" y="0"/>
              </a:cxn>
              <a:cxn ang="0">
                <a:pos x="120000" y="120000"/>
              </a:cxn>
              <a:cxn ang="0">
                <a:pos x="0" y="120000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15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smtClean="0">
              <a:sym typeface="Arial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Google Shape;51;p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5362" name="Google Shape;52;p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it-IT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Google Shape;58;g99fcc0cd89_0_16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7410" name="Google Shape;59;g99fcc0cd89_0_16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it-IT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Google Shape;65;g99fcc0cd89_0_1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9458" name="Google Shape;66;g99fcc0cd89_0_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it-IT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77;g99fcc0cd89_0_23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78;g99fcc0cd89_0_23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it-IT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Google Shape;89;g99fcc0cd89_0_34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4" name="Google Shape;90;g99fcc0cd89_0_3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it-IT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Google Shape;101;g99fcc0cd89_0_56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5602" name="Google Shape;102;g99fcc0cd89_0_56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it-IT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Google Shape;113;g99fcc0cd89_0_67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7650" name="Google Shape;114;g99fcc0cd89_0_67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it-IT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35C413-116D-4CD7-818A-3F507B67889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en-US"/>
              <a:t>Fare clic per modificare lo stile del titolo</a:t>
            </a:r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472F52-AEBA-413B-AFA7-3025448A715D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51710E-1191-4919-A120-C168D4ADA9F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C9FD51-510D-4942-A066-A4D2445956C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357955-915A-4C25-93B8-AD3501B661C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DBE49-00E2-48FC-A395-63E28255700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52329-CBBA-438D-897E-F9A55FCB6CB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5C232-6DE6-4834-9162-72B769C54C6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386A1-A1D7-4DC5-AF4F-E0D795821CE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6;p9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it-IT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" name="Google Shape;40;p9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6592E7B-375F-40EC-82C3-836682594E6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21CAE-4A4E-499F-87A1-7DDEC765EF7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6;p1"/>
          <p:cNvSpPr txBox="1">
            <a:spLocks noGrp="1"/>
          </p:cNvSpPr>
          <p:nvPr>
            <p:ph type="title"/>
          </p:nvPr>
        </p:nvSpPr>
        <p:spPr bwMode="auto">
          <a:xfrm>
            <a:off x="311150" y="444500"/>
            <a:ext cx="852170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smtClean="0">
              <a:sym typeface="Arial" charset="0"/>
            </a:endParaRPr>
          </a:p>
        </p:txBody>
      </p:sp>
      <p:sp>
        <p:nvSpPr>
          <p:cNvPr id="1027" name="Google Shape;7;p1"/>
          <p:cNvSpPr txBox="1">
            <a:spLocks noGrp="1"/>
          </p:cNvSpPr>
          <p:nvPr>
            <p:ph type="body" idx="1"/>
          </p:nvPr>
        </p:nvSpPr>
        <p:spPr bwMode="auto">
          <a:xfrm>
            <a:off x="311150" y="1152525"/>
            <a:ext cx="85217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smtClean="0">
              <a:sym typeface="Arial" charset="0"/>
            </a:endParaRPr>
          </a:p>
        </p:txBody>
      </p:sp>
      <p:sp>
        <p:nvSpPr>
          <p:cNvPr id="1028" name="Google Shape;8;p1"/>
          <p:cNvSpPr txBox="1">
            <a:spLocks noGrp="1"/>
          </p:cNvSpPr>
          <p:nvPr>
            <p:ph type="sldNum" idx="12"/>
          </p:nvPr>
        </p:nvSpPr>
        <p:spPr bwMode="auto">
          <a:xfrm>
            <a:off x="8472488" y="4662488"/>
            <a:ext cx="5492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595959"/>
                </a:solidFill>
              </a:defRPr>
            </a:lvl1pPr>
          </a:lstStyle>
          <a:p>
            <a:fld id="{86F4BBEF-5D47-4E7B-BEB9-CCBD778485C0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1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Google Shape;54;p13"/>
          <p:cNvSpPr txBox="1">
            <a:spLocks noGrp="1"/>
          </p:cNvSpPr>
          <p:nvPr>
            <p:ph type="ctrTitle"/>
          </p:nvPr>
        </p:nvSpPr>
        <p:spPr>
          <a:xfrm>
            <a:off x="311150" y="744538"/>
            <a:ext cx="8521700" cy="205263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it-IT" smtClean="0">
              <a:latin typeface="Arial" charset="0"/>
              <a:cs typeface="Arial" charset="0"/>
            </a:endParaRPr>
          </a:p>
        </p:txBody>
      </p:sp>
      <p:sp>
        <p:nvSpPr>
          <p:cNvPr id="14338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150" y="2833688"/>
            <a:ext cx="8521700" cy="79375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595959"/>
              </a:buClr>
            </a:pPr>
            <a:r>
              <a:rPr lang="it-IT" smtClean="0">
                <a:solidFill>
                  <a:srgbClr val="595959"/>
                </a:solidFill>
                <a:latin typeface="Arial" charset="0"/>
                <a:cs typeface="Arial" charset="0"/>
              </a:rPr>
              <a:t>QUESTIONARIO MONDOTRENTINO VILLAGE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595959"/>
              </a:buClr>
            </a:pPr>
            <a:endParaRPr lang="it-IT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pic>
        <p:nvPicPr>
          <p:cNvPr id="14339" name="Google Shape;56;p13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1800" y="828675"/>
            <a:ext cx="82804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Google Shape;61;p14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it-IT" sz="2800" smtClean="0">
                <a:latin typeface="Arial" charset="0"/>
                <a:cs typeface="Arial" charset="0"/>
              </a:rPr>
              <a:t>TOTALE RISPOSTE</a:t>
            </a: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it-IT" sz="1800" smtClean="0">
                <a:solidFill>
                  <a:srgbClr val="595959"/>
                </a:solidFill>
                <a:latin typeface="Arial" charset="0"/>
                <a:cs typeface="Arial" charset="0"/>
              </a:rPr>
              <a:t>    						42% 		    24%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pic>
        <p:nvPicPr>
          <p:cNvPr id="16387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3575" y="1711325"/>
            <a:ext cx="78168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Google Shape;68;p15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it-IT" sz="2800" smtClean="0">
                <a:latin typeface="Arial" charset="0"/>
                <a:cs typeface="Arial" charset="0"/>
              </a:rPr>
              <a:t>GENERE: </a:t>
            </a:r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marL="0" indent="457200" eaLnBrk="1" fontAlgn="auto" hangingPunct="1">
              <a:lnSpc>
                <a:spcPct val="115000"/>
              </a:lnSpc>
              <a:buClr>
                <a:schemeClr val="dk2"/>
              </a:buClr>
              <a:buFont typeface="Arial"/>
              <a:buNone/>
              <a:defRPr/>
            </a:pPr>
            <a:r>
              <a:rPr lang="it" sz="1800">
                <a:solidFill>
                  <a:schemeClr val="dk2"/>
                </a:solidFill>
                <a:sym typeface="Arial"/>
              </a:rPr>
              <a:t>ITA				INGLESE			PORTOGHESE		SPAGNOLO</a:t>
            </a:r>
            <a:endParaRPr sz="1800">
              <a:solidFill>
                <a:schemeClr val="dk2"/>
              </a:solidFill>
              <a:sym typeface="Arial"/>
            </a:endParaRPr>
          </a:p>
          <a:p>
            <a:pPr marL="0" indent="0" eaLnBrk="1" fontAlgn="auto" hangingPunct="1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Font typeface="Arial"/>
              <a:buNone/>
              <a:defRPr/>
            </a:pPr>
            <a:endParaRPr sz="1800">
              <a:solidFill>
                <a:schemeClr val="dk2"/>
              </a:solidFill>
              <a:sym typeface="Arial"/>
            </a:endParaRPr>
          </a:p>
          <a:p>
            <a:pPr marL="0" indent="0" eaLnBrk="1" fontAlgn="auto" hangingPunct="1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Font typeface="Arial"/>
              <a:buNone/>
              <a:defRPr/>
            </a:pPr>
            <a:endParaRPr sz="1800">
              <a:solidFill>
                <a:schemeClr val="dk2"/>
              </a:solidFill>
              <a:sym typeface="Arial"/>
            </a:endParaRPr>
          </a:p>
          <a:p>
            <a:pPr marL="0" indent="0" eaLnBrk="1" fontAlgn="auto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/>
            </a:pPr>
            <a:endParaRPr sz="1800">
              <a:solidFill>
                <a:schemeClr val="dk2"/>
              </a:solidFill>
              <a:sym typeface="Arial"/>
            </a:endParaRPr>
          </a:p>
        </p:txBody>
      </p:sp>
      <p:pic>
        <p:nvPicPr>
          <p:cNvPr id="18435" name="Google Shape;70;p15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20975" y="444500"/>
            <a:ext cx="11239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Google Shape;71;p15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7488" y="1870075"/>
            <a:ext cx="18192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Google Shape;72;p15"/>
          <p:cNvPicPr preferRelativeResize="0"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1900" y="1841500"/>
            <a:ext cx="18097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Google Shape;73;p15"/>
          <p:cNvPicPr preferRelativeResize="0"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48238" y="1846263"/>
            <a:ext cx="17430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Google Shape;74;p15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70713" y="1865313"/>
            <a:ext cx="17716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5" name="Google Shape;75;p15"/>
          <p:cNvGraphicFramePr/>
          <p:nvPr/>
        </p:nvGraphicFramePr>
        <p:xfrm>
          <a:off x="6691313" y="444500"/>
          <a:ext cx="1905000" cy="427038"/>
        </p:xfrm>
        <a:graphic>
          <a:graphicData uri="http://schemas.openxmlformats.org/drawingml/2006/table">
            <a:tbl>
              <a:tblPr>
                <a:noFill/>
                <a:tableStyleId>{6320D68F-825D-4A65-AA0A-3039BA6736F4}</a:tableStyleId>
              </a:tblPr>
              <a:tblGrid>
                <a:gridCol w="952500"/>
                <a:gridCol w="952500"/>
              </a:tblGrid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femminile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60 %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maschile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40 %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Google Shape;80;p16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it-IT" sz="2800" smtClean="0">
                <a:latin typeface="Arial" charset="0"/>
                <a:cs typeface="Arial" charset="0"/>
              </a:rPr>
              <a:t>Età: </a:t>
            </a:r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marL="0" indent="0" eaLnBrk="1" fontAlgn="auto" hangingPunct="1">
              <a:lnSpc>
                <a:spcPct val="115000"/>
              </a:lnSpc>
              <a:buClr>
                <a:schemeClr val="dk2"/>
              </a:buClr>
              <a:buFont typeface="Arial"/>
              <a:buNone/>
              <a:defRPr/>
            </a:pPr>
            <a:endParaRPr sz="1800">
              <a:solidFill>
                <a:schemeClr val="dk2"/>
              </a:solidFill>
              <a:sym typeface="Arial"/>
            </a:endParaRPr>
          </a:p>
          <a:p>
            <a:pPr indent="457200" eaLnBrk="1" fontAlgn="auto" hangingPunct="1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Font typeface="Arial"/>
              <a:buNone/>
              <a:defRPr/>
            </a:pPr>
            <a:r>
              <a:rPr lang="it" sz="1800">
                <a:solidFill>
                  <a:schemeClr val="dk2"/>
                </a:solidFill>
                <a:sym typeface="Arial"/>
              </a:rPr>
              <a:t>ITA			INGLESE			PORTOGHESE		SPAGNOLO</a:t>
            </a:r>
            <a:endParaRPr sz="1800">
              <a:solidFill>
                <a:schemeClr val="dk2"/>
              </a:solidFill>
              <a:sym typeface="Arial"/>
            </a:endParaRPr>
          </a:p>
          <a:p>
            <a:pPr marL="0" indent="0" eaLnBrk="1" fontAlgn="auto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/>
            </a:pPr>
            <a:endParaRPr sz="1800">
              <a:solidFill>
                <a:schemeClr val="dk2"/>
              </a:solidFill>
              <a:sym typeface="Arial"/>
            </a:endParaRPr>
          </a:p>
        </p:txBody>
      </p:sp>
      <p:pic>
        <p:nvPicPr>
          <p:cNvPr id="20483" name="Google Shape;82;p16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2763" y="642938"/>
            <a:ext cx="1390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Google Shape;83;p16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138" y="2163763"/>
            <a:ext cx="176212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Google Shape;84;p16"/>
          <p:cNvPicPr preferRelativeResize="0"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90825" y="2220913"/>
            <a:ext cx="17811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Google Shape;85;p16"/>
          <p:cNvPicPr preferRelativeResize="0"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64100" y="2220913"/>
            <a:ext cx="18192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Google Shape;86;p16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51675" y="2211388"/>
            <a:ext cx="178117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7" name="Google Shape;87;p16"/>
          <p:cNvGraphicFramePr/>
          <p:nvPr/>
        </p:nvGraphicFramePr>
        <p:xfrm>
          <a:off x="6577013" y="414338"/>
          <a:ext cx="1905000" cy="1066800"/>
        </p:xfrm>
        <a:graphic>
          <a:graphicData uri="http://schemas.openxmlformats.org/drawingml/2006/table">
            <a:tbl>
              <a:tblPr>
                <a:noFill/>
                <a:tableStyleId>{6320D68F-825D-4A65-AA0A-3039BA6736F4}</a:tableStyleId>
              </a:tblPr>
              <a:tblGrid>
                <a:gridCol w="952500"/>
                <a:gridCol w="952500"/>
              </a:tblGrid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meno di 30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19 %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fra 30 e 39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36 %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fra 40 e 49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29 %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fra 50 e 60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14 %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sopra di 60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2 %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buClr>
                <a:schemeClr val="dk1"/>
              </a:buClr>
              <a:buFont typeface="Arial"/>
              <a:buNone/>
              <a:defRPr/>
            </a:pPr>
            <a:r>
              <a:rPr lang="it" sz="2000" b="1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Cosa pensi di una piattaforma che metta in contatto i trentini residenti all'estero e i trentini residenti in Trentino?       </a:t>
            </a:r>
            <a:endParaRPr sz="3600" b="1">
              <a:solidFill>
                <a:schemeClr val="dk1"/>
              </a:solidFill>
              <a:sym typeface="Arial"/>
            </a:endParaRPr>
          </a:p>
        </p:txBody>
      </p:sp>
      <p:sp>
        <p:nvSpPr>
          <p:cNvPr id="93" name="Google Shape;93;p17"/>
          <p:cNvSpPr txBox="1">
            <a:spLocks noGrp="1"/>
          </p:cNvSpPr>
          <p:nvPr>
            <p:ph type="body" idx="1"/>
          </p:nvPr>
        </p:nvSpPr>
        <p:spPr>
          <a:xfrm>
            <a:off x="311150" y="1406525"/>
            <a:ext cx="8521700" cy="3416300"/>
          </a:xfrm>
        </p:spPr>
        <p:txBody>
          <a:bodyPr/>
          <a:lstStyle/>
          <a:p>
            <a:pPr marL="0" indent="0" eaLnBrk="1" fontAlgn="auto" hangingPunct="1">
              <a:lnSpc>
                <a:spcPct val="115000"/>
              </a:lnSpc>
              <a:buClr>
                <a:schemeClr val="dk2"/>
              </a:buClr>
              <a:buFont typeface="Arial"/>
              <a:buNone/>
              <a:defRPr/>
            </a:pPr>
            <a:endParaRPr sz="1800">
              <a:solidFill>
                <a:schemeClr val="dk2"/>
              </a:solidFill>
              <a:sym typeface="Arial"/>
            </a:endParaRPr>
          </a:p>
          <a:p>
            <a:pPr indent="0" eaLnBrk="1" fontAlgn="auto" hangingPunct="1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Font typeface="Arial"/>
              <a:buNone/>
              <a:defRPr/>
            </a:pPr>
            <a:r>
              <a:rPr lang="it" sz="1800">
                <a:solidFill>
                  <a:schemeClr val="dk2"/>
                </a:solidFill>
                <a:sym typeface="Arial"/>
              </a:rPr>
              <a:t>ITALIANO		     INGLESE		     PORTOGHESE	   SPAGNOLO</a:t>
            </a:r>
            <a:endParaRPr sz="1800">
              <a:solidFill>
                <a:schemeClr val="dk2"/>
              </a:solidFill>
              <a:sym typeface="Arial"/>
            </a:endParaRPr>
          </a:p>
          <a:p>
            <a:pPr marL="0" indent="0" eaLnBrk="1" fontAlgn="auto" hangingPunct="1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Font typeface="Arial"/>
              <a:buNone/>
              <a:defRPr/>
            </a:pPr>
            <a:endParaRPr sz="1800">
              <a:solidFill>
                <a:schemeClr val="dk2"/>
              </a:solidFill>
              <a:sym typeface="Arial"/>
            </a:endParaRPr>
          </a:p>
          <a:p>
            <a:pPr marL="0" indent="0" eaLnBrk="1" fontAlgn="auto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/>
            </a:pPr>
            <a:endParaRPr sz="1800">
              <a:solidFill>
                <a:schemeClr val="dk2"/>
              </a:solidFill>
              <a:sym typeface="Arial"/>
            </a:endParaRPr>
          </a:p>
        </p:txBody>
      </p:sp>
      <p:pic>
        <p:nvPicPr>
          <p:cNvPr id="22531" name="Google Shape;94;p17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2425" y="900113"/>
            <a:ext cx="1490663" cy="103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Google Shape;95;p17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5138" y="2352675"/>
            <a:ext cx="18192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Google Shape;96;p17"/>
          <p:cNvPicPr preferRelativeResize="0"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6375" y="2376488"/>
            <a:ext cx="17430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Google Shape;97;p17"/>
          <p:cNvPicPr preferRelativeResize="0"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64075" y="2405063"/>
            <a:ext cx="18002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Google Shape;98;p17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78625" y="2293938"/>
            <a:ext cx="17335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9" name="Google Shape;99;p17"/>
          <p:cNvGraphicFramePr/>
          <p:nvPr/>
        </p:nvGraphicFramePr>
        <p:xfrm>
          <a:off x="6778625" y="4076700"/>
          <a:ext cx="1905000" cy="1028700"/>
        </p:xfrm>
        <a:graphic>
          <a:graphicData uri="http://schemas.openxmlformats.org/drawingml/2006/table">
            <a:tbl>
              <a:tblPr>
                <a:noFill/>
                <a:tableStyleId>{6320D68F-825D-4A65-AA0A-3039BA6736F4}</a:tableStyleId>
              </a:tblPr>
              <a:tblGrid>
                <a:gridCol w="952500"/>
                <a:gridCol w="952500"/>
              </a:tblGrid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molto utile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76 %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abbastanza utile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21 %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poco utile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2,5 %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inutile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0.50 %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8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buClr>
                <a:schemeClr val="dk1"/>
              </a:buClr>
              <a:buFont typeface="Arial"/>
              <a:buNone/>
              <a:defRPr/>
            </a:pPr>
            <a:r>
              <a:rPr lang="it" sz="1700" b="1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Quanto vorresti poter incontrare "virtualmente" trentini o discendenti?</a:t>
            </a:r>
            <a:endParaRPr sz="3300" b="1">
              <a:solidFill>
                <a:schemeClr val="dk1"/>
              </a:solidFill>
              <a:sym typeface="Arial"/>
            </a:endParaRPr>
          </a:p>
        </p:txBody>
      </p:sp>
      <p:sp>
        <p:nvSpPr>
          <p:cNvPr id="24578" name="Google Shape;105;p18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it-IT" sz="1800" smtClean="0">
                <a:solidFill>
                  <a:srgbClr val="595959"/>
                </a:solidFill>
                <a:latin typeface="Arial" charset="0"/>
                <a:cs typeface="Arial" charset="0"/>
              </a:rPr>
              <a:t>ITALIANO		          INGLESE			SPAGNOLO		PORTOGHESE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595959"/>
              </a:buClr>
              <a:buFont typeface="Arial" charset="0"/>
              <a:buNone/>
            </a:pPr>
            <a:endParaRPr lang="it-IT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pic>
        <p:nvPicPr>
          <p:cNvPr id="24579" name="Google Shape;106;p18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0125" y="627063"/>
            <a:ext cx="14827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Google Shape;107;p18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8" y="2251075"/>
            <a:ext cx="174307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Google Shape;108;p18"/>
          <p:cNvPicPr preferRelativeResize="0"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7288" y="2274888"/>
            <a:ext cx="180975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Google Shape;109;p18"/>
          <p:cNvPicPr preferRelativeResize="0"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2265363"/>
            <a:ext cx="178117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Google Shape;110;p18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43713" y="2251075"/>
            <a:ext cx="1752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1" name="Google Shape;111;p18"/>
          <p:cNvGraphicFramePr/>
          <p:nvPr/>
        </p:nvGraphicFramePr>
        <p:xfrm>
          <a:off x="6975475" y="4206875"/>
          <a:ext cx="1905000" cy="852488"/>
        </p:xfrm>
        <a:graphic>
          <a:graphicData uri="http://schemas.openxmlformats.org/drawingml/2006/table">
            <a:tbl>
              <a:tblPr>
                <a:noFill/>
                <a:tableStyleId>{6320D68F-825D-4A65-AA0A-3039BA6736F4}</a:tableStyleId>
              </a:tblPr>
              <a:tblGrid>
                <a:gridCol w="952500"/>
                <a:gridCol w="952500"/>
              </a:tblGrid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per nulla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1 %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poco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20 %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molto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60 %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moltissimo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19 %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buClr>
                <a:schemeClr val="dk1"/>
              </a:buClr>
              <a:buFont typeface="Arial"/>
              <a:buNone/>
              <a:defRPr/>
            </a:pPr>
            <a:r>
              <a:rPr lang="it" sz="1600" b="1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Vorresti essere coinvolto nelle attività e programmi dell'Ufficio Emigrazione?</a:t>
            </a:r>
            <a:endParaRPr sz="3200" b="1">
              <a:solidFill>
                <a:schemeClr val="dk1"/>
              </a:solidFill>
              <a:sym typeface="Arial"/>
            </a:endParaRPr>
          </a:p>
        </p:txBody>
      </p:sp>
      <p:sp>
        <p:nvSpPr>
          <p:cNvPr id="26626" name="Google Shape;117;p19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ts val="1600"/>
              </a:spcAft>
              <a:buClr>
                <a:srgbClr val="595959"/>
              </a:buClr>
              <a:buFont typeface="Arial" charset="0"/>
              <a:buNone/>
            </a:pPr>
            <a:r>
              <a:rPr lang="it-IT" sz="1800" smtClean="0">
                <a:solidFill>
                  <a:srgbClr val="595959"/>
                </a:solidFill>
                <a:latin typeface="Arial" charset="0"/>
                <a:cs typeface="Arial" charset="0"/>
              </a:rPr>
              <a:t>ITALIANO		     INGLESE			PORTOGHESE		SPAGNOLO	</a:t>
            </a:r>
          </a:p>
        </p:txBody>
      </p:sp>
      <p:pic>
        <p:nvPicPr>
          <p:cNvPr id="26627" name="Google Shape;118;p1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1738" y="358775"/>
            <a:ext cx="1095375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Google Shape;119;p19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1150" y="1874838"/>
            <a:ext cx="17430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Google Shape;120;p19"/>
          <p:cNvPicPr preferRelativeResize="0"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28838" y="1865313"/>
            <a:ext cx="17621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Google Shape;121;p19"/>
          <p:cNvPicPr preferRelativeResize="0"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71963" y="1908175"/>
            <a:ext cx="17907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Google Shape;122;p19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10338" y="1860550"/>
            <a:ext cx="18002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3" name="Google Shape;123;p19"/>
          <p:cNvGraphicFramePr/>
          <p:nvPr/>
        </p:nvGraphicFramePr>
        <p:xfrm>
          <a:off x="6927850" y="4481513"/>
          <a:ext cx="1905000" cy="427037"/>
        </p:xfrm>
        <a:graphic>
          <a:graphicData uri="http://schemas.openxmlformats.org/drawingml/2006/table">
            <a:tbl>
              <a:tblPr>
                <a:noFill/>
                <a:tableStyleId>{6320D68F-825D-4A65-AA0A-3039BA6736F4}</a:tableStyleId>
              </a:tblPr>
              <a:tblGrid>
                <a:gridCol w="952500"/>
                <a:gridCol w="952500"/>
              </a:tblGrid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sì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90 %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no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/>
                        <a:t>10 %</a:t>
                      </a:r>
                      <a:endParaRPr sz="10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PresentationFormat>Presentazione su schermo (16:9)</PresentationFormat>
  <Paragraphs>53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Modello struttura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Simple Light</vt:lpstr>
      <vt:lpstr>Simple Light</vt:lpstr>
      <vt:lpstr>Diapositiva 1</vt:lpstr>
      <vt:lpstr>TOTALE RISPOSTE</vt:lpstr>
      <vt:lpstr>GENERE: </vt:lpstr>
      <vt:lpstr>Età: 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pr37160</cp:lastModifiedBy>
  <cp:revision>1</cp:revision>
  <dcterms:modified xsi:type="dcterms:W3CDTF">2021-06-29T15:59:58Z</dcterms:modified>
</cp:coreProperties>
</file>